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64" r:id="rId5"/>
    <p:sldId id="265" r:id="rId6"/>
    <p:sldId id="260" r:id="rId7"/>
    <p:sldId id="266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7" r:id="rId16"/>
    <p:sldId id="262" r:id="rId17"/>
    <p:sldId id="269" r:id="rId18"/>
    <p:sldId id="26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133" autoAdjust="0"/>
  </p:normalViewPr>
  <p:slideViewPr>
    <p:cSldViewPr snapToGrid="0">
      <p:cViewPr varScale="1">
        <p:scale>
          <a:sx n="101" d="100"/>
          <a:sy n="101" d="100"/>
        </p:scale>
        <p:origin x="8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B685-0EF9-482F-8541-CF27FB99F0C7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74A7-94C9-4F15-B757-03C3FB12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Size and scalability - We’re dealing with 1000s of records of data, with the potential to grow beyond what a front end application could handle.</a:t>
            </a:r>
          </a:p>
          <a:p>
            <a:pPr lvl="1"/>
            <a:r>
              <a:rPr lang="en-US" dirty="0"/>
              <a:t>Save Space - The data has relations such that an object oriented approach would be very inefficient.</a:t>
            </a:r>
          </a:p>
          <a:p>
            <a:pPr lvl="1"/>
            <a:r>
              <a:rPr lang="en-US" dirty="0"/>
              <a:t>Backups and Redundancy - A separate database allows easier backups, potential for redundancy, </a:t>
            </a:r>
          </a:p>
          <a:p>
            <a:pPr lvl="1"/>
            <a:r>
              <a:rPr lang="en-US" dirty="0"/>
              <a:t>Concurrency Control - More built in options for concurrency control.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a users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6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2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9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0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2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MyFlix</a:t>
            </a:r>
            <a:r>
              <a:rPr lang="en-US" baseline="30000" dirty="0"/>
              <a:t>(not TM)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943625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Matt </a:t>
            </a:r>
            <a:r>
              <a:rPr lang="en-US" sz="1900" dirty="0" err="1"/>
              <a:t>Gawlik</a:t>
            </a:r>
            <a:endParaRPr lang="en-US" sz="1900" dirty="0"/>
          </a:p>
          <a:p>
            <a:r>
              <a:rPr lang="en-US" sz="1900" dirty="0"/>
              <a:t>Todd Dale</a:t>
            </a:r>
          </a:p>
          <a:p>
            <a:r>
              <a:rPr lang="en-US" sz="1900" dirty="0"/>
              <a:t>Zach Hathaway</a:t>
            </a:r>
          </a:p>
          <a:p>
            <a:endParaRPr lang="en-US" dirty="0"/>
          </a:p>
        </p:txBody>
      </p:sp>
      <p:pic>
        <p:nvPicPr>
          <p:cNvPr id="2050" name="Picture 2" descr="Image result for The mask movie poster">
            <a:extLst>
              <a:ext uri="{FF2B5EF4-FFF2-40B4-BE49-F238E27FC236}">
                <a16:creationId xmlns:a16="http://schemas.microsoft.com/office/drawing/2014/main" id="{7124E06F-3B1A-403E-AE08-35A312CE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01" y="387873"/>
            <a:ext cx="2817173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73BFB-BFA3-44B4-8FA9-CC0980AF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1196146"/>
            <a:ext cx="87104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0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94F26A-10D7-4D28-A5D0-0B04C390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28" y="1257112"/>
            <a:ext cx="4183743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8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954A4-8BE2-4FF8-B8AF-45477A3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1348559"/>
            <a:ext cx="8740897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E0D6C-F765-4853-84DB-B7637F98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121633"/>
            <a:ext cx="11080440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FD837-30B0-4E7A-AAEF-996D2586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1462869"/>
            <a:ext cx="942675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45F-4E78-4974-B45A-1B04BBBA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648D-8BEE-45C9-9E59-7DCE2722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demo movie">
            <a:extLst>
              <a:ext uri="{FF2B5EF4-FFF2-40B4-BE49-F238E27FC236}">
                <a16:creationId xmlns:a16="http://schemas.microsoft.com/office/drawing/2014/main" id="{79228F73-2018-46DF-BD25-1EF1276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23" y="2315288"/>
            <a:ext cx="4253865" cy="37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1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rating of movies appears to be 5.04, which is about what you’d expect</a:t>
            </a:r>
          </a:p>
          <a:p>
            <a:r>
              <a:rPr lang="en-US" dirty="0"/>
              <a:t>Top 5 actors and number of movies they starred in: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EBEA4F-2365-427F-BB2A-42236CBD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69658"/>
              </p:ext>
            </p:extLst>
          </p:nvPr>
        </p:nvGraphicFramePr>
        <p:xfrm>
          <a:off x="1042416" y="3634740"/>
          <a:ext cx="4155948" cy="2473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871">
                  <a:extLst>
                    <a:ext uri="{9D8B030D-6E8A-4147-A177-3AD203B41FA5}">
                      <a16:colId xmlns:a16="http://schemas.microsoft.com/office/drawing/2014/main" val="2710790222"/>
                    </a:ext>
                  </a:extLst>
                </a:gridCol>
                <a:gridCol w="1869077">
                  <a:extLst>
                    <a:ext uri="{9D8B030D-6E8A-4147-A177-3AD203B41FA5}">
                      <a16:colId xmlns:a16="http://schemas.microsoft.com/office/drawing/2014/main" val="3435153835"/>
                    </a:ext>
                  </a:extLst>
                </a:gridCol>
              </a:tblGrid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Movies starred 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55419664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Samuel L. Jackson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146771709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Robert De Niro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18807711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Steve </a:t>
                      </a:r>
                      <a:r>
                        <a:rPr lang="en-US" sz="1400" u="none" strike="noStrike" dirty="0" err="1">
                          <a:effectLst/>
                        </a:rPr>
                        <a:t>Buscemi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370181791"/>
                  </a:ext>
                </a:extLst>
              </a:tr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Walken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98799081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Robert Duvall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645663570"/>
                  </a:ext>
                </a:extLst>
              </a:tr>
            </a:tbl>
          </a:graphicData>
        </a:graphic>
      </p:graphicFrame>
      <p:pic>
        <p:nvPicPr>
          <p:cNvPr id="1028" name="Picture 4" descr="Image result for meet the parents">
            <a:extLst>
              <a:ext uri="{FF2B5EF4-FFF2-40B4-BE49-F238E27FC236}">
                <a16:creationId xmlns:a16="http://schemas.microsoft.com/office/drawing/2014/main" id="{03B1679F-31FD-46C9-A432-20084EAF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8" y="2875788"/>
            <a:ext cx="2383536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39DE-5521-47FC-81EB-351B54B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01B7-4964-4057-AD82-B501AFFD2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5253228" cy="4389885"/>
          </a:xfrm>
        </p:spPr>
        <p:txBody>
          <a:bodyPr>
            <a:normAutofit/>
          </a:bodyPr>
          <a:lstStyle/>
          <a:p>
            <a:r>
              <a:rPr lang="en-US" dirty="0"/>
              <a:t>Search feature – As Expected</a:t>
            </a:r>
          </a:p>
          <a:p>
            <a:r>
              <a:rPr lang="en-US" dirty="0"/>
              <a:t>User suggestions based on preferences – Mostly works as expected. Would like more features.</a:t>
            </a:r>
          </a:p>
          <a:p>
            <a:r>
              <a:rPr lang="en-US" dirty="0"/>
              <a:t>Rate movies – Ended up not implementing this. </a:t>
            </a:r>
          </a:p>
          <a:p>
            <a:pPr lvl="1"/>
            <a:r>
              <a:rPr lang="en-US" dirty="0"/>
              <a:t>Did implement picking favorite movies</a:t>
            </a:r>
          </a:p>
          <a:p>
            <a:pPr lvl="1"/>
            <a:r>
              <a:rPr lang="en-US" dirty="0"/>
              <a:t>Would take a lot more data gathering to marry up existing rating data with any new rating data.  </a:t>
            </a:r>
          </a:p>
          <a:p>
            <a:endParaRPr lang="en-US" dirty="0"/>
          </a:p>
        </p:txBody>
      </p:sp>
      <p:pic>
        <p:nvPicPr>
          <p:cNvPr id="1026" name="Picture 2" descr="Image result for star wars">
            <a:extLst>
              <a:ext uri="{FF2B5EF4-FFF2-40B4-BE49-F238E27FC236}">
                <a16:creationId xmlns:a16="http://schemas.microsoft.com/office/drawing/2014/main" id="{021C0968-DDDC-4237-8E85-1ADB448F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4" y="2561502"/>
            <a:ext cx="5433060" cy="30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2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of your data is very important. Cleaning up your data can take time.</a:t>
            </a:r>
          </a:p>
          <a:p>
            <a:r>
              <a:rPr lang="en-US" dirty="0"/>
              <a:t>Discrete IDs for primary keys are helpful and easier to work with</a:t>
            </a:r>
          </a:p>
          <a:p>
            <a:r>
              <a:rPr lang="en-US" dirty="0"/>
              <a:t>Importance of a good code tracking system with trunks and branches (Git, SVN, etc.)</a:t>
            </a:r>
          </a:p>
          <a:p>
            <a:pPr lvl="1"/>
            <a:r>
              <a:rPr lang="en-US" dirty="0"/>
              <a:t>Large file sizes for databases can make this harder</a:t>
            </a:r>
          </a:p>
          <a:p>
            <a:r>
              <a:rPr lang="en-US" dirty="0"/>
              <a:t>Divide and conquer vs. everyone work on the same thing has pros and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22613-979D-4C7C-A2F5-AB871CD3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19"/>
            <a:ext cx="12192000" cy="16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ransformers poster">
            <a:extLst>
              <a:ext uri="{FF2B5EF4-FFF2-40B4-BE49-F238E27FC236}">
                <a16:creationId xmlns:a16="http://schemas.microsoft.com/office/drawing/2014/main" id="{7F60A0DE-6CF2-4FE6-B179-5E65AAB0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82433"/>
            <a:ext cx="3644962" cy="5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C6903-AB54-407F-A4E3-5B73C212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5E92-ED99-4E77-B513-2136AAA7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Have a functional website to search for, track, and tag movies</a:t>
            </a:r>
          </a:p>
          <a:p>
            <a:r>
              <a:rPr lang="en-US" dirty="0"/>
              <a:t>Database made this much easier to implement and compartmentalize the logic used by the site</a:t>
            </a:r>
          </a:p>
        </p:txBody>
      </p:sp>
    </p:spTree>
    <p:extLst>
      <p:ext uri="{BB962C8B-B14F-4D97-AF65-F5344CB8AC3E}">
        <p14:creationId xmlns:p14="http://schemas.microsoft.com/office/powerpoint/2010/main" val="398244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wonder woman poster">
            <a:extLst>
              <a:ext uri="{FF2B5EF4-FFF2-40B4-BE49-F238E27FC236}">
                <a16:creationId xmlns:a16="http://schemas.microsoft.com/office/drawing/2014/main" id="{C469CEBA-C01E-465A-A888-66F1835E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1204303"/>
            <a:ext cx="3644962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uardians of the galaxy vol 2 poster">
            <a:extLst>
              <a:ext uri="{FF2B5EF4-FFF2-40B4-BE49-F238E27FC236}">
                <a16:creationId xmlns:a16="http://schemas.microsoft.com/office/drawing/2014/main" id="{70216E1B-41A9-488B-8F10-936C49F20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2595" b="-3"/>
          <a:stretch/>
        </p:blipFill>
        <p:spPr bwMode="auto">
          <a:xfrm>
            <a:off x="7861238" y="746125"/>
            <a:ext cx="3644962" cy="54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, a place for your movie tracking needs!</a:t>
            </a:r>
          </a:p>
          <a:p>
            <a:pPr lvl="1"/>
            <a:r>
              <a:rPr lang="en-US" dirty="0"/>
              <a:t>Track your favorite movies!</a:t>
            </a:r>
          </a:p>
          <a:p>
            <a:pPr lvl="1"/>
            <a:r>
              <a:rPr lang="en-US" dirty="0"/>
              <a:t>Search for movies in your favorite Genre!</a:t>
            </a:r>
          </a:p>
          <a:p>
            <a:pPr lvl="1"/>
            <a:r>
              <a:rPr lang="en-US" dirty="0"/>
              <a:t>See director, actors, country of production and more for your movies of choice!</a:t>
            </a:r>
          </a:p>
        </p:txBody>
      </p:sp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-Shawshank-Redemption-Movie-Poster">
            <a:extLst>
              <a:ext uri="{FF2B5EF4-FFF2-40B4-BE49-F238E27FC236}">
                <a16:creationId xmlns:a16="http://schemas.microsoft.com/office/drawing/2014/main" id="{E8D3714F-30E4-456E-B050-ABA6730F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72396"/>
            <a:ext cx="3644962" cy="54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Benefits of using a database in this domain</a:t>
            </a:r>
          </a:p>
          <a:p>
            <a:pPr lvl="1"/>
            <a:r>
              <a:rPr lang="en-US" dirty="0"/>
              <a:t>Size and scalability</a:t>
            </a:r>
          </a:p>
          <a:p>
            <a:pPr lvl="1"/>
            <a:r>
              <a:rPr lang="en-US" dirty="0"/>
              <a:t>Save Space</a:t>
            </a:r>
          </a:p>
          <a:p>
            <a:pPr lvl="1"/>
            <a:r>
              <a:rPr lang="en-US" dirty="0"/>
              <a:t>Backups and Redundancy</a:t>
            </a:r>
          </a:p>
          <a:p>
            <a:pPr lvl="1"/>
            <a:r>
              <a:rPr lang="en-US" dirty="0"/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42545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nchorman poster">
            <a:extLst>
              <a:ext uri="{FF2B5EF4-FFF2-40B4-BE49-F238E27FC236}">
                <a16:creationId xmlns:a16="http://schemas.microsoft.com/office/drawing/2014/main" id="{11077F45-E705-456C-B15C-77285D3B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0" y="764373"/>
            <a:ext cx="3644962" cy="5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C0A47-1584-46D7-B7D3-F7D9D105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F583-F894-44A5-98A7-B1FB085E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7353808" cy="4024125"/>
          </a:xfrm>
        </p:spPr>
        <p:txBody>
          <a:bodyPr>
            <a:normAutofit/>
          </a:bodyPr>
          <a:lstStyle/>
          <a:p>
            <a:r>
              <a:rPr lang="en-US" dirty="0"/>
              <a:t>MySQL back end</a:t>
            </a:r>
          </a:p>
          <a:p>
            <a:r>
              <a:rPr lang="en-US" dirty="0"/>
              <a:t>C# .NET front end with jQuery and AJAX</a:t>
            </a:r>
          </a:p>
          <a:p>
            <a:endParaRPr lang="en-US" dirty="0"/>
          </a:p>
          <a:p>
            <a:r>
              <a:rPr lang="en-US" dirty="0"/>
              <a:t>Loaded the movie dataset from </a:t>
            </a:r>
            <a:r>
              <a:rPr lang="en-US" dirty="0" err="1">
                <a:hlinkClick r:id="rId3"/>
              </a:rPr>
              <a:t>HetRec</a:t>
            </a:r>
            <a:endParaRPr lang="en-US" dirty="0"/>
          </a:p>
          <a:p>
            <a:pPr lvl="1"/>
            <a:r>
              <a:rPr lang="en-US" dirty="0"/>
              <a:t>Used MySQL Workbench’s Data Import Wizard</a:t>
            </a:r>
          </a:p>
          <a:p>
            <a:pPr lvl="1"/>
            <a:r>
              <a:rPr lang="en-US" dirty="0"/>
              <a:t>Imported into holding tables at first</a:t>
            </a:r>
          </a:p>
          <a:p>
            <a:pPr lvl="1"/>
            <a:r>
              <a:rPr lang="en-US" dirty="0"/>
              <a:t>Reformatted and inserted into our final table design</a:t>
            </a:r>
          </a:p>
          <a:p>
            <a:pPr lvl="1"/>
            <a:r>
              <a:rPr lang="en-US" dirty="0"/>
              <a:t>Generated integer ID to be keys for several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Logan">
            <a:extLst>
              <a:ext uri="{FF2B5EF4-FFF2-40B4-BE49-F238E27FC236}">
                <a16:creationId xmlns:a16="http://schemas.microsoft.com/office/drawing/2014/main" id="{74E09CEA-A584-4319-A890-3FA4BBB0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52096"/>
            <a:ext cx="3644962" cy="546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261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consists of</a:t>
            </a:r>
          </a:p>
          <a:p>
            <a:pPr lvl="1"/>
            <a:r>
              <a:rPr lang="en-US" sz="2200" dirty="0"/>
              <a:t>15 Tables</a:t>
            </a:r>
          </a:p>
          <a:p>
            <a:pPr lvl="1"/>
            <a:r>
              <a:rPr lang="en-US" sz="2200" dirty="0"/>
              <a:t>29 Stored Procedures</a:t>
            </a:r>
            <a:endParaRPr lang="en-US" dirty="0"/>
          </a:p>
          <a:p>
            <a:r>
              <a:rPr lang="en-US" dirty="0"/>
              <a:t>8 core tables, 7 tables defining relationships. Relationship examples:</a:t>
            </a:r>
          </a:p>
          <a:p>
            <a:pPr lvl="1"/>
            <a:r>
              <a:rPr lang="en-US" sz="2200" dirty="0"/>
              <a:t>Many to one: Movies to Director</a:t>
            </a:r>
          </a:p>
          <a:p>
            <a:pPr lvl="1"/>
            <a:r>
              <a:rPr lang="en-US" sz="2200" dirty="0"/>
              <a:t>Many to many: Movies to Actors</a:t>
            </a:r>
          </a:p>
          <a:p>
            <a:r>
              <a:rPr lang="en-US" dirty="0"/>
              <a:t>Database Volume</a:t>
            </a:r>
          </a:p>
          <a:p>
            <a:pPr lvl="1"/>
            <a:r>
              <a:rPr lang="en-US" sz="2200" dirty="0"/>
              <a:t>~10,000 movies tracked</a:t>
            </a:r>
          </a:p>
          <a:p>
            <a:pPr lvl="1"/>
            <a:r>
              <a:rPr lang="en-US" sz="2200" dirty="0"/>
              <a:t>~95,000 actors</a:t>
            </a:r>
          </a:p>
          <a:p>
            <a:pPr lvl="1"/>
            <a:r>
              <a:rPr lang="en-US" sz="2200" dirty="0"/>
              <a:t>~13,000 movie tags</a:t>
            </a:r>
          </a:p>
          <a:p>
            <a:pPr lvl="1"/>
            <a:r>
              <a:rPr lang="en-US" sz="2200" dirty="0"/>
              <a:t>Only 20 genres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51E7-DB4A-4018-AA8F-5B5FB68B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6F02-61F5-4F75-A7AA-4AF86724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6" y="2233425"/>
            <a:ext cx="3038475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94C22-677F-4D88-8653-4D52F608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25" y="1051560"/>
            <a:ext cx="2342516" cy="5408676"/>
          </a:xfrm>
          <a:prstGeom prst="rect">
            <a:avLst/>
          </a:prstGeom>
        </p:spPr>
      </p:pic>
      <p:pic>
        <p:nvPicPr>
          <p:cNvPr id="8194" name="Picture 2" descr="Image result for captain america civil war poster">
            <a:extLst>
              <a:ext uri="{FF2B5EF4-FFF2-40B4-BE49-F238E27FC236}">
                <a16:creationId xmlns:a16="http://schemas.microsoft.com/office/drawing/2014/main" id="{0450A9B0-7A57-456E-B51D-C5ACA13F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24" y="2077215"/>
            <a:ext cx="290562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1F5ED-F0C2-4542-9E58-1032053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64" y="1154233"/>
            <a:ext cx="4526672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2D09E-7059-484B-BF91-D3446C79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285" y="1432387"/>
            <a:ext cx="4953429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73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112</TotalTime>
  <Words>463</Words>
  <Application>Microsoft Office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MyFlix(not TM)</vt:lpstr>
      <vt:lpstr>Outline</vt:lpstr>
      <vt:lpstr>MyFlix description</vt:lpstr>
      <vt:lpstr>MyFlix description</vt:lpstr>
      <vt:lpstr>Implementation</vt:lpstr>
      <vt:lpstr>Implementation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Statistics</vt:lpstr>
      <vt:lpstr>Evaluation</vt:lpstr>
      <vt:lpstr>Lessons Learned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Zach Hathaway</cp:lastModifiedBy>
  <cp:revision>56</cp:revision>
  <dcterms:created xsi:type="dcterms:W3CDTF">2014-12-02T12:30:03Z</dcterms:created>
  <dcterms:modified xsi:type="dcterms:W3CDTF">2017-08-02T15:54:38Z</dcterms:modified>
</cp:coreProperties>
</file>